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9" r:id="rId14"/>
    <p:sldId id="270" r:id="rId15"/>
    <p:sldId id="271" r:id="rId16"/>
    <p:sldId id="272" r:id="rId17"/>
    <p:sldId id="268"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1" name="Rectangle 10"/>
          <p:cNvSpPr/>
          <p:nvPr/>
        </p:nvSpPr>
        <p:spPr>
          <a:xfrm>
            <a:off x="0" y="0"/>
            <a:ext cx="752475" cy="6858000"/>
          </a:xfrm>
          <a:prstGeom prst="rect">
            <a:avLst/>
          </a:prstGeom>
          <a:gradFill>
            <a:gsLst>
              <a:gs pos="0">
                <a:schemeClr val="accent1">
                  <a:lumMod val="60000"/>
                  <a:lumOff val="40000"/>
                </a:schemeClr>
              </a:gs>
              <a:gs pos="50000">
                <a:schemeClr val="accent1"/>
              </a:gs>
              <a:gs pos="100000">
                <a:schemeClr val="accent6">
                  <a:lumMod val="75000"/>
                </a:schemeClr>
              </a:gs>
            </a:gsLst>
            <a:lin ang="5400000" scaled="0"/>
          </a:gradFill>
          <a:ln>
            <a:noFill/>
          </a:ln>
          <a:effectLst>
            <a:innerShdw blurRad="190500" dist="25400">
              <a:prstClr val="black">
                <a:alpha val="6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effectLst>
                <a:innerShdw blurRad="63500" dist="50800" dir="18900000">
                  <a:prstClr val="black">
                    <a:alpha val="50000"/>
                  </a:prstClr>
                </a:innerShdw>
              </a:effectLst>
            </a:endParaRPr>
          </a:p>
        </p:txBody>
      </p:sp>
      <p:sp>
        <p:nvSpPr>
          <p:cNvPr id="2" name="Title 1"/>
          <p:cNvSpPr>
            <a:spLocks noGrp="1"/>
          </p:cNvSpPr>
          <p:nvPr>
            <p:ph type="ctrTitle"/>
          </p:nvPr>
        </p:nvSpPr>
        <p:spPr>
          <a:xfrm>
            <a:off x="1216152" y="1267485"/>
            <a:ext cx="7235981" cy="5133316"/>
          </a:xfrm>
        </p:spPr>
        <p:txBody>
          <a:bodyPr/>
          <a:lstStyle>
            <a:lvl1pPr>
              <a:defRPr sz="11500"/>
            </a:lvl1pPr>
          </a:lstStyle>
          <a:p>
            <a:r>
              <a:rPr lang="en-US" smtClean="0"/>
              <a:t>Click to edit Master title style</a:t>
            </a:r>
            <a:endParaRPr lang="en-US" dirty="0"/>
          </a:p>
        </p:txBody>
      </p:sp>
      <p:sp>
        <p:nvSpPr>
          <p:cNvPr id="3" name="Subtitle 2"/>
          <p:cNvSpPr>
            <a:spLocks noGrp="1"/>
          </p:cNvSpPr>
          <p:nvPr>
            <p:ph type="subTitle" idx="1"/>
          </p:nvPr>
        </p:nvSpPr>
        <p:spPr>
          <a:xfrm>
            <a:off x="1216151" y="201702"/>
            <a:ext cx="6189583" cy="949569"/>
          </a:xfrm>
        </p:spPr>
        <p:txBody>
          <a:bodyPr>
            <a:normAutofit/>
          </a:bodyPr>
          <a:lstStyle>
            <a:lvl1pPr marL="0" indent="0" algn="r">
              <a:buNone/>
              <a:defRPr sz="2400">
                <a:solidFill>
                  <a:schemeClr val="tx2">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23E448D-1ED5-4036-9D3E-0A5BFB44076C}" type="datetimeFigureOut">
              <a:rPr lang="en-US" smtClean="0"/>
              <a:t>7/23/2013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8150469" y="236415"/>
            <a:ext cx="785301" cy="365125"/>
          </a:xfrm>
        </p:spPr>
        <p:txBody>
          <a:bodyPr/>
          <a:lstStyle>
            <a:lvl1pPr>
              <a:defRPr sz="1400"/>
            </a:lvl1pPr>
          </a:lstStyle>
          <a:p>
            <a:fld id="{E569E2F6-A3DE-46A7-88D5-80417DEB0683}" type="slidenum">
              <a:rPr lang="en-US" smtClean="0"/>
              <a:t>‹#›</a:t>
            </a:fld>
            <a:endParaRPr lang="en-US"/>
          </a:p>
        </p:txBody>
      </p:sp>
      <p:grpSp>
        <p:nvGrpSpPr>
          <p:cNvPr id="7" name="Group 6"/>
          <p:cNvGrpSpPr/>
          <p:nvPr/>
        </p:nvGrpSpPr>
        <p:grpSpPr>
          <a:xfrm>
            <a:off x="7467600" y="209550"/>
            <a:ext cx="657226" cy="431800"/>
            <a:chOff x="7467600" y="209550"/>
            <a:chExt cx="657226" cy="431800"/>
          </a:xfrm>
          <a:solidFill>
            <a:schemeClr val="tx2">
              <a:lumMod val="60000"/>
              <a:lumOff val="40000"/>
            </a:schemeClr>
          </a:solidFill>
        </p:grpSpPr>
        <p:sp>
          <p:nvSpPr>
            <p:cNvPr id="8" name="Freeform 5"/>
            <p:cNvSpPr>
              <a:spLocks/>
            </p:cNvSpPr>
            <p:nvPr/>
          </p:nvSpPr>
          <p:spPr bwMode="auto">
            <a:xfrm>
              <a:off x="7467600" y="209550"/>
              <a:ext cx="242887" cy="431800"/>
            </a:xfrm>
            <a:custGeom>
              <a:avLst/>
              <a:gdLst/>
              <a:ahLst/>
              <a:cxnLst>
                <a:cxn ang="0">
                  <a:pos x="62" y="0"/>
                </a:cxn>
                <a:cxn ang="0">
                  <a:pos x="0" y="0"/>
                </a:cxn>
                <a:cxn ang="0">
                  <a:pos x="89" y="136"/>
                </a:cxn>
                <a:cxn ang="0">
                  <a:pos x="89" y="136"/>
                </a:cxn>
                <a:cxn ang="0">
                  <a:pos x="0" y="272"/>
                </a:cxn>
                <a:cxn ang="0">
                  <a:pos x="62" y="272"/>
                </a:cxn>
                <a:cxn ang="0">
                  <a:pos x="153" y="136"/>
                </a:cxn>
                <a:cxn ang="0">
                  <a:pos x="62" y="0"/>
                </a:cxn>
              </a:cxnLst>
              <a:rect l="0" t="0" r="r" b="b"/>
              <a:pathLst>
                <a:path w="153" h="272">
                  <a:moveTo>
                    <a:pt x="62" y="0"/>
                  </a:moveTo>
                  <a:lnTo>
                    <a:pt x="0" y="0"/>
                  </a:lnTo>
                  <a:lnTo>
                    <a:pt x="89" y="136"/>
                  </a:lnTo>
                  <a:lnTo>
                    <a:pt x="89" y="136"/>
                  </a:lnTo>
                  <a:lnTo>
                    <a:pt x="0" y="272"/>
                  </a:lnTo>
                  <a:lnTo>
                    <a:pt x="62" y="272"/>
                  </a:lnTo>
                  <a:lnTo>
                    <a:pt x="153" y="136"/>
                  </a:lnTo>
                  <a:lnTo>
                    <a:pt x="6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5"/>
            <p:cNvSpPr>
              <a:spLocks/>
            </p:cNvSpPr>
            <p:nvPr/>
          </p:nvSpPr>
          <p:spPr bwMode="auto">
            <a:xfrm>
              <a:off x="7677151" y="209550"/>
              <a:ext cx="242887" cy="431800"/>
            </a:xfrm>
            <a:custGeom>
              <a:avLst/>
              <a:gdLst/>
              <a:ahLst/>
              <a:cxnLst>
                <a:cxn ang="0">
                  <a:pos x="62" y="0"/>
                </a:cxn>
                <a:cxn ang="0">
                  <a:pos x="0" y="0"/>
                </a:cxn>
                <a:cxn ang="0">
                  <a:pos x="89" y="136"/>
                </a:cxn>
                <a:cxn ang="0">
                  <a:pos x="89" y="136"/>
                </a:cxn>
                <a:cxn ang="0">
                  <a:pos x="0" y="272"/>
                </a:cxn>
                <a:cxn ang="0">
                  <a:pos x="62" y="272"/>
                </a:cxn>
                <a:cxn ang="0">
                  <a:pos x="153" y="136"/>
                </a:cxn>
                <a:cxn ang="0">
                  <a:pos x="62" y="0"/>
                </a:cxn>
              </a:cxnLst>
              <a:rect l="0" t="0" r="r" b="b"/>
              <a:pathLst>
                <a:path w="153" h="272">
                  <a:moveTo>
                    <a:pt x="62" y="0"/>
                  </a:moveTo>
                  <a:lnTo>
                    <a:pt x="0" y="0"/>
                  </a:lnTo>
                  <a:lnTo>
                    <a:pt x="89" y="136"/>
                  </a:lnTo>
                  <a:lnTo>
                    <a:pt x="89" y="136"/>
                  </a:lnTo>
                  <a:lnTo>
                    <a:pt x="0" y="272"/>
                  </a:lnTo>
                  <a:lnTo>
                    <a:pt x="62" y="272"/>
                  </a:lnTo>
                  <a:lnTo>
                    <a:pt x="153" y="136"/>
                  </a:lnTo>
                  <a:lnTo>
                    <a:pt x="6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5"/>
            <p:cNvSpPr>
              <a:spLocks/>
            </p:cNvSpPr>
            <p:nvPr/>
          </p:nvSpPr>
          <p:spPr bwMode="auto">
            <a:xfrm>
              <a:off x="7881939" y="209550"/>
              <a:ext cx="242887" cy="431800"/>
            </a:xfrm>
            <a:custGeom>
              <a:avLst/>
              <a:gdLst/>
              <a:ahLst/>
              <a:cxnLst>
                <a:cxn ang="0">
                  <a:pos x="62" y="0"/>
                </a:cxn>
                <a:cxn ang="0">
                  <a:pos x="0" y="0"/>
                </a:cxn>
                <a:cxn ang="0">
                  <a:pos x="89" y="136"/>
                </a:cxn>
                <a:cxn ang="0">
                  <a:pos x="89" y="136"/>
                </a:cxn>
                <a:cxn ang="0">
                  <a:pos x="0" y="272"/>
                </a:cxn>
                <a:cxn ang="0">
                  <a:pos x="62" y="272"/>
                </a:cxn>
                <a:cxn ang="0">
                  <a:pos x="153" y="136"/>
                </a:cxn>
                <a:cxn ang="0">
                  <a:pos x="62" y="0"/>
                </a:cxn>
              </a:cxnLst>
              <a:rect l="0" t="0" r="r" b="b"/>
              <a:pathLst>
                <a:path w="153" h="272">
                  <a:moveTo>
                    <a:pt x="62" y="0"/>
                  </a:moveTo>
                  <a:lnTo>
                    <a:pt x="0" y="0"/>
                  </a:lnTo>
                  <a:lnTo>
                    <a:pt x="89" y="136"/>
                  </a:lnTo>
                  <a:lnTo>
                    <a:pt x="89" y="136"/>
                  </a:lnTo>
                  <a:lnTo>
                    <a:pt x="0" y="272"/>
                  </a:lnTo>
                  <a:lnTo>
                    <a:pt x="62" y="272"/>
                  </a:lnTo>
                  <a:lnTo>
                    <a:pt x="153" y="136"/>
                  </a:lnTo>
                  <a:lnTo>
                    <a:pt x="6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500"/>
                                  </p:stCondLst>
                                  <p:childTnLst>
                                    <p:animEffect transition="out" filter="fade">
                                      <p:cBhvr>
                                        <p:cTn id="6" dur="2000"/>
                                        <p:tgtEl>
                                          <p:spTgt spid="11"/>
                                        </p:tgtEl>
                                      </p:cBhvr>
                                    </p:animEffect>
                                    <p:set>
                                      <p:cBhvr>
                                        <p:cTn id="7" dur="1" fill="hold">
                                          <p:stCondLst>
                                            <p:cond delay="1999"/>
                                          </p:stCondLst>
                                        </p:cTn>
                                        <p:tgtEl>
                                          <p:spTgt spid="11"/>
                                        </p:tgtEl>
                                        <p:attrNameLst>
                                          <p:attrName>style.visibility</p:attrName>
                                        </p:attrNameLst>
                                      </p:cBhvr>
                                      <p:to>
                                        <p:strVal val="hidden"/>
                                      </p:to>
                                    </p:set>
                                  </p:childTnLst>
                                </p:cTn>
                              </p:par>
                            </p:childTnLst>
                          </p:cTn>
                        </p:par>
                        <p:par>
                          <p:cTn id="8" fill="hold">
                            <p:stCondLst>
                              <p:cond delay="2500"/>
                            </p:stCondLst>
                            <p:childTnLst>
                              <p:par>
                                <p:cTn id="9" presetID="10" presetClass="entr" presetSubtype="0" fill="hold" grpId="1"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23E448D-1ED5-4036-9D3E-0A5BFB44076C}" type="datetimeFigureOut">
              <a:rPr lang="en-US" smtClean="0"/>
              <a:t>7/23/2013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69E2F6-A3DE-46A7-88D5-80417DEB0683}"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23E448D-1ED5-4036-9D3E-0A5BFB44076C}" type="datetimeFigureOut">
              <a:rPr lang="en-US" smtClean="0"/>
              <a:t>7/23/2013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69E2F6-A3DE-46A7-88D5-80417DEB0683}"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19200" y="5257800"/>
            <a:ext cx="7239000" cy="1143000"/>
          </a:xfrm>
        </p:spPr>
        <p:txBody>
          <a:bodyPr>
            <a:noAutofit/>
          </a:bodyPr>
          <a:lstStyle>
            <a:lvl1pPr algn="l">
              <a:defRPr sz="7200" baseline="0">
                <a:ln w="12700">
                  <a:solidFill>
                    <a:schemeClr val="tx2"/>
                  </a:solidFill>
                </a:ln>
              </a:defRPr>
            </a:lvl1pPr>
          </a:lstStyle>
          <a:p>
            <a:r>
              <a:rPr lang="en-US" smtClean="0"/>
              <a:t>Click to edit Master title style</a:t>
            </a:r>
            <a:endParaRPr lang="en-US" dirty="0"/>
          </a:p>
        </p:txBody>
      </p:sp>
      <p:sp>
        <p:nvSpPr>
          <p:cNvPr id="3" name="Content Placeholder 2"/>
          <p:cNvSpPr>
            <a:spLocks noGrp="1"/>
          </p:cNvSpPr>
          <p:nvPr>
            <p:ph idx="1"/>
          </p:nvPr>
        </p:nvSpPr>
        <p:spPr>
          <a:xfrm>
            <a:off x="1219200" y="838200"/>
            <a:ext cx="7467600" cy="4419600"/>
          </a:xfrm>
        </p:spPr>
        <p:txBody>
          <a:bodyPr>
            <a:normAutofit/>
          </a:bodyPr>
          <a:lstStyle>
            <a:lvl1pPr>
              <a:defRPr sz="2800"/>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23E448D-1ED5-4036-9D3E-0A5BFB44076C}" type="datetimeFigureOut">
              <a:rPr lang="en-US" smtClean="0"/>
              <a:t>7/23/2013</a:t>
            </a:fld>
            <a:endParaRPr lang="en-US"/>
          </a:p>
        </p:txBody>
      </p:sp>
      <p:sp>
        <p:nvSpPr>
          <p:cNvPr id="10" name="Slide Number Placeholder 9"/>
          <p:cNvSpPr>
            <a:spLocks noGrp="1"/>
          </p:cNvSpPr>
          <p:nvPr>
            <p:ph type="sldNum" sz="quarter" idx="11"/>
          </p:nvPr>
        </p:nvSpPr>
        <p:spPr/>
        <p:txBody>
          <a:bodyPr/>
          <a:lstStyle/>
          <a:p>
            <a:fld id="{E569E2F6-A3DE-46A7-88D5-80417DEB0683}" type="slidenum">
              <a:rPr lang="en-US" smtClean="0"/>
              <a:t>‹#›</a:t>
            </a:fld>
            <a:endParaRPr lang="en-US"/>
          </a:p>
        </p:txBody>
      </p:sp>
      <p:sp>
        <p:nvSpPr>
          <p:cNvPr id="12" name="Footer Placeholder 11"/>
          <p:cNvSpPr>
            <a:spLocks noGrp="1"/>
          </p:cNvSpPr>
          <p:nvPr>
            <p:ph type="ftr" sz="quarter" idx="12"/>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219199" y="4484080"/>
            <a:ext cx="7239001" cy="762000"/>
          </a:xfrm>
        </p:spPr>
        <p:txBody>
          <a:bodyPr bIns="0"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3" name="Title 1"/>
          <p:cNvSpPr>
            <a:spLocks noGrp="1"/>
          </p:cNvSpPr>
          <p:nvPr>
            <p:ph type="title"/>
          </p:nvPr>
        </p:nvSpPr>
        <p:spPr>
          <a:xfrm>
            <a:off x="1219200" y="5257800"/>
            <a:ext cx="7239000" cy="1143000"/>
          </a:xfrm>
        </p:spPr>
        <p:txBody>
          <a:bodyPr>
            <a:noAutofit/>
          </a:bodyPr>
          <a:lstStyle>
            <a:lvl1pPr algn="l">
              <a:defRPr sz="7200" baseline="0">
                <a:ln w="12700">
                  <a:solidFill>
                    <a:schemeClr val="tx2"/>
                  </a:solidFill>
                </a:ln>
              </a:defRPr>
            </a:lvl1pPr>
          </a:lstStyle>
          <a:p>
            <a:r>
              <a:rPr lang="en-US" smtClean="0"/>
              <a:t>Click to edit Master title style</a:t>
            </a:r>
            <a:endParaRPr lang="en-US" dirty="0"/>
          </a:p>
        </p:txBody>
      </p:sp>
      <p:sp>
        <p:nvSpPr>
          <p:cNvPr id="19" name="Date Placeholder 18"/>
          <p:cNvSpPr>
            <a:spLocks noGrp="1"/>
          </p:cNvSpPr>
          <p:nvPr>
            <p:ph type="dt" sz="half" idx="10"/>
          </p:nvPr>
        </p:nvSpPr>
        <p:spPr/>
        <p:txBody>
          <a:bodyPr/>
          <a:lstStyle/>
          <a:p>
            <a:fld id="{523E448D-1ED5-4036-9D3E-0A5BFB44076C}" type="datetimeFigureOut">
              <a:rPr lang="en-US" smtClean="0"/>
              <a:t>7/23/2013</a:t>
            </a:fld>
            <a:endParaRPr lang="en-US"/>
          </a:p>
        </p:txBody>
      </p:sp>
      <p:sp>
        <p:nvSpPr>
          <p:cNvPr id="20" name="Slide Number Placeholder 19"/>
          <p:cNvSpPr>
            <a:spLocks noGrp="1"/>
          </p:cNvSpPr>
          <p:nvPr>
            <p:ph type="sldNum" sz="quarter" idx="11"/>
          </p:nvPr>
        </p:nvSpPr>
        <p:spPr/>
        <p:txBody>
          <a:bodyPr/>
          <a:lstStyle/>
          <a:p>
            <a:fld id="{E569E2F6-A3DE-46A7-88D5-80417DEB0683}" type="slidenum">
              <a:rPr lang="en-US" smtClean="0"/>
              <a:t>‹#›</a:t>
            </a:fld>
            <a:endParaRPr lang="en-US"/>
          </a:p>
        </p:txBody>
      </p:sp>
      <p:sp>
        <p:nvSpPr>
          <p:cNvPr id="21" name="Footer Placeholder 20"/>
          <p:cNvSpPr>
            <a:spLocks noGrp="1"/>
          </p:cNvSpPr>
          <p:nvPr>
            <p:ph type="ftr" sz="quarter" idx="12"/>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5" name="Date Placeholder 4"/>
          <p:cNvSpPr>
            <a:spLocks noGrp="1"/>
          </p:cNvSpPr>
          <p:nvPr>
            <p:ph type="dt" sz="half" idx="10"/>
          </p:nvPr>
        </p:nvSpPr>
        <p:spPr/>
        <p:txBody>
          <a:bodyPr/>
          <a:lstStyle/>
          <a:p>
            <a:fld id="{523E448D-1ED5-4036-9D3E-0A5BFB44076C}" type="datetimeFigureOut">
              <a:rPr lang="en-US" smtClean="0"/>
              <a:t>7/23/2013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69E2F6-A3DE-46A7-88D5-80417DEB0683}" type="slidenum">
              <a:rPr lang="en-US" smtClean="0"/>
              <a:t>‹#›</a:t>
            </a:fld>
            <a:endParaRPr lang="en-US"/>
          </a:p>
        </p:txBody>
      </p:sp>
      <p:sp>
        <p:nvSpPr>
          <p:cNvPr id="9" name="Content Placeholder 8"/>
          <p:cNvSpPr>
            <a:spLocks noGrp="1"/>
          </p:cNvSpPr>
          <p:nvPr>
            <p:ph sz="quarter" idx="13"/>
          </p:nvPr>
        </p:nvSpPr>
        <p:spPr>
          <a:xfrm>
            <a:off x="1216152" y="841248"/>
            <a:ext cx="3730752" cy="43891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5102352" y="841248"/>
            <a:ext cx="3730752" cy="43891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19200" y="841248"/>
            <a:ext cx="3733800" cy="533400"/>
          </a:xfrm>
        </p:spPr>
        <p:txBody>
          <a:bodyPr anchor="t">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5105400" y="841248"/>
            <a:ext cx="3735267" cy="533400"/>
          </a:xfrm>
        </p:spPr>
        <p:txBody>
          <a:bodyPr anchor="t">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523E448D-1ED5-4036-9D3E-0A5BFB44076C}" type="datetimeFigureOut">
              <a:rPr lang="en-US" smtClean="0"/>
              <a:t>7/23/2013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569E2F6-A3DE-46A7-88D5-80417DEB0683}" type="slidenum">
              <a:rPr lang="en-US" smtClean="0"/>
              <a:t>‹#›</a:t>
            </a:fld>
            <a:endParaRPr lang="en-US"/>
          </a:p>
        </p:txBody>
      </p:sp>
      <p:sp>
        <p:nvSpPr>
          <p:cNvPr id="11" name="Content Placeholder 10"/>
          <p:cNvSpPr>
            <a:spLocks noGrp="1"/>
          </p:cNvSpPr>
          <p:nvPr>
            <p:ph sz="quarter" idx="13"/>
          </p:nvPr>
        </p:nvSpPr>
        <p:spPr>
          <a:xfrm>
            <a:off x="1216152" y="1380744"/>
            <a:ext cx="3730752" cy="38404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quarter" idx="14"/>
          </p:nvPr>
        </p:nvSpPr>
        <p:spPr>
          <a:xfrm>
            <a:off x="5102352" y="1380743"/>
            <a:ext cx="3730752" cy="38404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523E448D-1ED5-4036-9D3E-0A5BFB44076C}" type="datetimeFigureOut">
              <a:rPr lang="en-US" smtClean="0"/>
              <a:t>7/23/2013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569E2F6-A3DE-46A7-88D5-80417DEB0683}"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23E448D-1ED5-4036-9D3E-0A5BFB44076C}" type="datetimeFigureOut">
              <a:rPr lang="en-US" smtClean="0"/>
              <a:t>7/23/2013</a:t>
            </a:fld>
            <a:endParaRPr lang="en-US"/>
          </a:p>
        </p:txBody>
      </p:sp>
      <p:sp>
        <p:nvSpPr>
          <p:cNvPr id="6" name="Slide Number Placeholder 5"/>
          <p:cNvSpPr>
            <a:spLocks noGrp="1"/>
          </p:cNvSpPr>
          <p:nvPr>
            <p:ph type="sldNum" sz="quarter" idx="11"/>
          </p:nvPr>
        </p:nvSpPr>
        <p:spPr/>
        <p:txBody>
          <a:bodyPr/>
          <a:lstStyle/>
          <a:p>
            <a:fld id="{E569E2F6-A3DE-46A7-88D5-80417DEB0683}" type="slidenum">
              <a:rPr lang="en-US" smtClean="0"/>
              <a:t>‹#›</a:t>
            </a:fld>
            <a:endParaRPr lang="en-US"/>
          </a:p>
        </p:txBody>
      </p:sp>
      <p:sp>
        <p:nvSpPr>
          <p:cNvPr id="7" name="Footer Placeholder 6"/>
          <p:cNvSpPr>
            <a:spLocks noGrp="1"/>
          </p:cNvSpPr>
          <p:nvPr>
            <p:ph type="ftr" sz="quarter" idx="12"/>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715000" y="395287"/>
            <a:ext cx="3008313" cy="1162050"/>
          </a:xfrm>
        </p:spPr>
        <p:txBody>
          <a:bodyPr anchor="b"/>
          <a:lstStyle>
            <a:lvl1pPr algn="l">
              <a:defRPr sz="2000" b="1">
                <a:ln>
                  <a:noFill/>
                </a:ln>
                <a:solidFill>
                  <a:srgbClr val="FF7605"/>
                </a:solidFill>
                <a:effectLst/>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5715000" y="1557337"/>
            <a:ext cx="3008313" cy="4386263"/>
          </a:xfrm>
        </p:spPr>
        <p:txBody>
          <a:bodyPr/>
          <a:lstStyle>
            <a:lvl1pPr marL="0" indent="0">
              <a:buNone/>
              <a:defRPr sz="1400">
                <a:solidFill>
                  <a:schemeClr val="tx1">
                    <a:lumMod val="50000"/>
                    <a:lumOff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Content Placeholder 13"/>
          <p:cNvSpPr>
            <a:spLocks noGrp="1"/>
          </p:cNvSpPr>
          <p:nvPr>
            <p:ph sz="quarter" idx="13"/>
          </p:nvPr>
        </p:nvSpPr>
        <p:spPr>
          <a:xfrm>
            <a:off x="914400" y="381000"/>
            <a:ext cx="4800600" cy="5943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Date Placeholder 8"/>
          <p:cNvSpPr>
            <a:spLocks noGrp="1"/>
          </p:cNvSpPr>
          <p:nvPr>
            <p:ph type="dt" sz="half" idx="14"/>
          </p:nvPr>
        </p:nvSpPr>
        <p:spPr/>
        <p:txBody>
          <a:bodyPr/>
          <a:lstStyle/>
          <a:p>
            <a:fld id="{523E448D-1ED5-4036-9D3E-0A5BFB44076C}" type="datetimeFigureOut">
              <a:rPr lang="en-US" smtClean="0"/>
              <a:t>7/23/2013</a:t>
            </a:fld>
            <a:endParaRPr lang="en-US"/>
          </a:p>
        </p:txBody>
      </p:sp>
      <p:sp>
        <p:nvSpPr>
          <p:cNvPr id="10" name="Slide Number Placeholder 9"/>
          <p:cNvSpPr>
            <a:spLocks noGrp="1"/>
          </p:cNvSpPr>
          <p:nvPr>
            <p:ph type="sldNum" sz="quarter" idx="15"/>
          </p:nvPr>
        </p:nvSpPr>
        <p:spPr/>
        <p:txBody>
          <a:bodyPr/>
          <a:lstStyle/>
          <a:p>
            <a:fld id="{E569E2F6-A3DE-46A7-88D5-80417DEB0683}" type="slidenum">
              <a:rPr lang="en-US" smtClean="0"/>
              <a:t>‹#›</a:t>
            </a:fld>
            <a:endParaRPr lang="en-US"/>
          </a:p>
        </p:txBody>
      </p:sp>
      <p:sp>
        <p:nvSpPr>
          <p:cNvPr id="13" name="Footer Placeholder 12"/>
          <p:cNvSpPr>
            <a:spLocks noGrp="1"/>
          </p:cNvSpPr>
          <p:nvPr>
            <p:ph type="ftr" sz="quarter" idx="16"/>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19200" y="4624754"/>
            <a:ext cx="5486400" cy="404446"/>
          </a:xfrm>
        </p:spPr>
        <p:txBody>
          <a:bodyPr bIns="0" anchor="b"/>
          <a:lstStyle>
            <a:lvl1pPr algn="l">
              <a:defRPr sz="2000" b="1">
                <a:ln w="12700">
                  <a:noFill/>
                </a:ln>
                <a:solidFill>
                  <a:schemeClr val="tx1"/>
                </a:solidFill>
                <a:effectLst/>
              </a:defRPr>
            </a:lvl1pPr>
          </a:lstStyle>
          <a:p>
            <a:r>
              <a:rPr lang="en-US" smtClean="0"/>
              <a:t>Click to edit Master title style</a:t>
            </a:r>
            <a:endParaRPr lang="en-US" dirty="0"/>
          </a:p>
        </p:txBody>
      </p:sp>
      <p:sp>
        <p:nvSpPr>
          <p:cNvPr id="3" name="Picture Placeholder 2"/>
          <p:cNvSpPr>
            <a:spLocks noGrp="1"/>
          </p:cNvSpPr>
          <p:nvPr>
            <p:ph type="pic" idx="1"/>
          </p:nvPr>
        </p:nvSpPr>
        <p:spPr>
          <a:xfrm>
            <a:off x="1323975" y="381000"/>
            <a:ext cx="5867400" cy="408146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219200" y="5029200"/>
            <a:ext cx="4038600" cy="1371600"/>
          </a:xfrm>
        </p:spPr>
        <p:txBody>
          <a:bodyPr/>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3E448D-1ED5-4036-9D3E-0A5BFB44076C}" type="datetimeFigureOut">
              <a:rPr lang="en-US" smtClean="0"/>
              <a:t>7/23/2013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69E2F6-A3DE-46A7-88D5-80417DEB0683}" type="slidenum">
              <a:rPr lang="en-US" smtClean="0"/>
              <a:t>‹#›</a:t>
            </a:fld>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228600" cy="6858000"/>
          </a:xfrm>
          <a:prstGeom prst="rect">
            <a:avLst/>
          </a:prstGeom>
          <a:gradFill>
            <a:gsLst>
              <a:gs pos="0">
                <a:schemeClr val="accent1"/>
              </a:gs>
              <a:gs pos="52000">
                <a:schemeClr val="accent6">
                  <a:lumMod val="75000"/>
                </a:schemeClr>
              </a:gs>
              <a:gs pos="100000">
                <a:schemeClr val="accent6">
                  <a:lumMod val="50000"/>
                </a:schemeClr>
              </a:gs>
            </a:gsLst>
            <a:lin ang="5400000" scaled="0"/>
          </a:gradFill>
          <a:ln>
            <a:noFill/>
          </a:ln>
          <a:effectLst>
            <a:innerShdw blurRad="190500" dist="25400">
              <a:prstClr val="black">
                <a:alpha val="6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effectLst>
                <a:innerShdw blurRad="63500" dist="50800" dir="18900000">
                  <a:prstClr val="black">
                    <a:alpha val="50000"/>
                  </a:prstClr>
                </a:innerShdw>
              </a:effectLst>
            </a:endParaRPr>
          </a:p>
        </p:txBody>
      </p:sp>
      <p:sp>
        <p:nvSpPr>
          <p:cNvPr id="13" name="Rectangle 12"/>
          <p:cNvSpPr/>
          <p:nvPr/>
        </p:nvSpPr>
        <p:spPr>
          <a:xfrm>
            <a:off x="0" y="0"/>
            <a:ext cx="228600" cy="6858000"/>
          </a:xfrm>
          <a:prstGeom prst="rect">
            <a:avLst/>
          </a:prstGeom>
          <a:gradFill>
            <a:gsLst>
              <a:gs pos="0">
                <a:schemeClr val="accent1">
                  <a:lumMod val="60000"/>
                  <a:lumOff val="40000"/>
                </a:schemeClr>
              </a:gs>
              <a:gs pos="50000">
                <a:schemeClr val="accent1"/>
              </a:gs>
              <a:gs pos="100000">
                <a:schemeClr val="accent6">
                  <a:lumMod val="75000"/>
                </a:schemeClr>
              </a:gs>
            </a:gsLst>
            <a:lin ang="5400000" scaled="0"/>
          </a:gradFill>
          <a:ln>
            <a:noFill/>
          </a:ln>
          <a:effectLst>
            <a:innerShdw blurRad="190500" dist="25400">
              <a:prstClr val="black">
                <a:alpha val="6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effectLst>
                <a:innerShdw blurRad="63500" dist="50800" dir="18900000">
                  <a:prstClr val="black">
                    <a:alpha val="50000"/>
                  </a:prstClr>
                </a:innerShdw>
              </a:effectLst>
            </a:endParaRPr>
          </a:p>
        </p:txBody>
      </p:sp>
      <p:sp>
        <p:nvSpPr>
          <p:cNvPr id="2" name="Title Placeholder 1"/>
          <p:cNvSpPr>
            <a:spLocks noGrp="1"/>
          </p:cNvSpPr>
          <p:nvPr>
            <p:ph type="title"/>
          </p:nvPr>
        </p:nvSpPr>
        <p:spPr>
          <a:xfrm>
            <a:off x="1219200" y="5257800"/>
            <a:ext cx="7239000" cy="1143000"/>
          </a:xfrm>
          <a:prstGeom prst="rect">
            <a:avLst/>
          </a:prstGeom>
        </p:spPr>
        <p:txBody>
          <a:bodyPr vert="horz" lIns="91440" tIns="45720" rIns="91440" bIns="45720" rtlCol="0" anchor="b">
            <a:noAutofit/>
          </a:bodyPr>
          <a:lstStyle/>
          <a:p>
            <a:endParaRPr lang="en-US" dirty="0"/>
          </a:p>
        </p:txBody>
      </p:sp>
      <p:sp>
        <p:nvSpPr>
          <p:cNvPr id="3" name="Text Placeholder 2"/>
          <p:cNvSpPr>
            <a:spLocks noGrp="1"/>
          </p:cNvSpPr>
          <p:nvPr>
            <p:ph type="body" idx="1"/>
          </p:nvPr>
        </p:nvSpPr>
        <p:spPr>
          <a:xfrm>
            <a:off x="1219200" y="838200"/>
            <a:ext cx="7467600" cy="4419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3"/>
          </p:nvPr>
        </p:nvSpPr>
        <p:spPr>
          <a:xfrm>
            <a:off x="1259680" y="6553200"/>
            <a:ext cx="7162800" cy="228600"/>
          </a:xfrm>
          <a:prstGeom prst="rect">
            <a:avLst/>
          </a:prstGeom>
        </p:spPr>
        <p:txBody>
          <a:bodyPr vert="horz" lIns="91440" tIns="45720" rIns="91440" bIns="45720" rtlCol="0" anchor="ctr"/>
          <a:lstStyle>
            <a:lvl1pPr algn="l">
              <a:defRPr sz="1200">
                <a:solidFill>
                  <a:schemeClr val="tx1">
                    <a:lumMod val="60000"/>
                    <a:lumOff val="40000"/>
                  </a:schemeClr>
                </a:solidFill>
              </a:defRPr>
            </a:lvl1pPr>
          </a:lstStyle>
          <a:p>
            <a:endParaRPr lang="en-US"/>
          </a:p>
        </p:txBody>
      </p:sp>
      <p:sp>
        <p:nvSpPr>
          <p:cNvPr id="6" name="Slide Number Placeholder 5"/>
          <p:cNvSpPr>
            <a:spLocks noGrp="1"/>
          </p:cNvSpPr>
          <p:nvPr>
            <p:ph type="sldNum" sz="quarter" idx="4"/>
          </p:nvPr>
        </p:nvSpPr>
        <p:spPr>
          <a:xfrm>
            <a:off x="8686800" y="5740400"/>
            <a:ext cx="381000" cy="365125"/>
          </a:xfrm>
          <a:prstGeom prst="rect">
            <a:avLst/>
          </a:prstGeom>
        </p:spPr>
        <p:txBody>
          <a:bodyPr vert="horz" lIns="91440" tIns="45720" rIns="91440" bIns="45720" rtlCol="0" anchor="ctr"/>
          <a:lstStyle>
            <a:lvl1pPr algn="l">
              <a:defRPr sz="1200" b="0">
                <a:solidFill>
                  <a:schemeClr val="tx2">
                    <a:lumMod val="60000"/>
                    <a:lumOff val="40000"/>
                  </a:schemeClr>
                </a:solidFill>
              </a:defRPr>
            </a:lvl1pPr>
          </a:lstStyle>
          <a:p>
            <a:fld id="{E569E2F6-A3DE-46A7-88D5-80417DEB0683}" type="slidenum">
              <a:rPr lang="en-US" smtClean="0"/>
              <a:t>‹#›</a:t>
            </a:fld>
            <a:endParaRPr lang="en-US"/>
          </a:p>
        </p:txBody>
      </p:sp>
      <p:sp>
        <p:nvSpPr>
          <p:cNvPr id="16" name="Freeform 5"/>
          <p:cNvSpPr>
            <a:spLocks/>
          </p:cNvSpPr>
          <p:nvPr/>
        </p:nvSpPr>
        <p:spPr bwMode="auto">
          <a:xfrm>
            <a:off x="8453438" y="5715000"/>
            <a:ext cx="242887" cy="431800"/>
          </a:xfrm>
          <a:custGeom>
            <a:avLst/>
            <a:gdLst/>
            <a:ahLst/>
            <a:cxnLst>
              <a:cxn ang="0">
                <a:pos x="62" y="0"/>
              </a:cxn>
              <a:cxn ang="0">
                <a:pos x="0" y="0"/>
              </a:cxn>
              <a:cxn ang="0">
                <a:pos x="89" y="136"/>
              </a:cxn>
              <a:cxn ang="0">
                <a:pos x="89" y="136"/>
              </a:cxn>
              <a:cxn ang="0">
                <a:pos x="0" y="272"/>
              </a:cxn>
              <a:cxn ang="0">
                <a:pos x="62" y="272"/>
              </a:cxn>
              <a:cxn ang="0">
                <a:pos x="153" y="136"/>
              </a:cxn>
              <a:cxn ang="0">
                <a:pos x="62" y="0"/>
              </a:cxn>
            </a:cxnLst>
            <a:rect l="0" t="0" r="r" b="b"/>
            <a:pathLst>
              <a:path w="153" h="272">
                <a:moveTo>
                  <a:pt x="62" y="0"/>
                </a:moveTo>
                <a:lnTo>
                  <a:pt x="0" y="0"/>
                </a:lnTo>
                <a:lnTo>
                  <a:pt x="89" y="136"/>
                </a:lnTo>
                <a:lnTo>
                  <a:pt x="89" y="136"/>
                </a:lnTo>
                <a:lnTo>
                  <a:pt x="0" y="272"/>
                </a:lnTo>
                <a:lnTo>
                  <a:pt x="62" y="272"/>
                </a:lnTo>
                <a:lnTo>
                  <a:pt x="153" y="136"/>
                </a:lnTo>
                <a:lnTo>
                  <a:pt x="62" y="0"/>
                </a:lnTo>
                <a:close/>
              </a:path>
            </a:pathLst>
          </a:custGeom>
          <a:solidFill>
            <a:schemeClr val="tx2">
              <a:lumMod val="60000"/>
              <a:lumOff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 name="Date Placeholder 3"/>
          <p:cNvSpPr>
            <a:spLocks noGrp="1"/>
          </p:cNvSpPr>
          <p:nvPr>
            <p:ph type="dt" sz="half" idx="2"/>
          </p:nvPr>
        </p:nvSpPr>
        <p:spPr>
          <a:xfrm rot="16200000">
            <a:off x="-1198682" y="4821116"/>
            <a:ext cx="2625969" cy="228600"/>
          </a:xfrm>
          <a:prstGeom prst="rect">
            <a:avLst/>
          </a:prstGeom>
        </p:spPr>
        <p:txBody>
          <a:bodyPr vert="horz" lIns="91440" tIns="45720" rIns="91440" bIns="45720" rtlCol="0" anchor="ctr"/>
          <a:lstStyle>
            <a:lvl1pPr algn="l">
              <a:defRPr sz="1200">
                <a:solidFill>
                  <a:srgbClr val="FFFFFF"/>
                </a:solidFill>
              </a:defRPr>
            </a:lvl1pPr>
          </a:lstStyle>
          <a:p>
            <a:fld id="{523E448D-1ED5-4036-9D3E-0A5BFB44076C}" type="datetimeFigureOut">
              <a:rPr lang="en-US" smtClean="0"/>
              <a:t>7/23/2013</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500"/>
                                  </p:stCondLst>
                                  <p:childTnLst>
                                    <p:animEffect transition="out" filter="fade">
                                      <p:cBhvr>
                                        <p:cTn id="6" dur="2000"/>
                                        <p:tgtEl>
                                          <p:spTgt spid="13"/>
                                        </p:tgtEl>
                                      </p:cBhvr>
                                    </p:animEffect>
                                    <p:set>
                                      <p:cBhvr>
                                        <p:cTn id="7" dur="1" fill="hold">
                                          <p:stCondLst>
                                            <p:cond delay="1999"/>
                                          </p:stCondLst>
                                        </p:cTn>
                                        <p:tgtEl>
                                          <p:spTgt spid="13"/>
                                        </p:tgtEl>
                                        <p:attrNameLst>
                                          <p:attrName>style.visibility</p:attrName>
                                        </p:attrNameLst>
                                      </p:cBhvr>
                                      <p:to>
                                        <p:strVal val="hidden"/>
                                      </p:to>
                                    </p:set>
                                  </p:childTnLst>
                                </p:cTn>
                              </p:par>
                            </p:childTnLst>
                          </p:cTn>
                        </p:par>
                        <p:par>
                          <p:cTn id="8" fill="hold">
                            <p:stCondLst>
                              <p:cond delay="2500"/>
                            </p:stCondLst>
                            <p:childTnLst>
                              <p:par>
                                <p:cTn id="9" presetID="10" presetClass="entr" presetSubtype="0" fill="hold" grpId="1"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3" grpId="1" animBg="1"/>
    </p:bldLst>
  </p:timing>
  <p:txStyles>
    <p:titleStyle>
      <a:lvl1pPr algn="l" defTabSz="914400" rtl="0" eaLnBrk="1" latinLnBrk="0" hangingPunct="1">
        <a:spcBef>
          <a:spcPct val="0"/>
        </a:spcBef>
        <a:buNone/>
        <a:defRPr sz="7200" b="1" kern="1200">
          <a:ln w="12700">
            <a:solidFill>
              <a:schemeClr val="tx2"/>
            </a:solidFill>
          </a:ln>
          <a:solidFill>
            <a:schemeClr val="bg1"/>
          </a:solidFill>
          <a:effectLst>
            <a:outerShdw blurRad="50800" dist="38100" dir="8100000" algn="tr" rotWithShape="0">
              <a:prstClr val="black">
                <a:alpha val="40000"/>
              </a:prstClr>
            </a:outerShdw>
          </a:effectLst>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800" kern="1200">
          <a:solidFill>
            <a:schemeClr val="tx2"/>
          </a:solidFill>
          <a:latin typeface="+mn-lt"/>
          <a:ea typeface="+mn-ea"/>
          <a:cs typeface="+mn-cs"/>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2pPr>
      <a:lvl3pPr marL="1143000" indent="-228600" algn="l" defTabSz="914400" rtl="0" eaLnBrk="1" latinLnBrk="0" hangingPunct="1">
        <a:spcBef>
          <a:spcPct val="20000"/>
        </a:spcBef>
        <a:buFont typeface="Calibri"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Clr>
          <a:schemeClr val="tx1"/>
        </a:buClr>
        <a:buFont typeface="Calibri" pitchFamily="34" charset="0"/>
        <a:buChar char="&gt;"/>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Calibri"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Clr>
          <a:schemeClr val="tx1"/>
        </a:buClr>
        <a:buFont typeface="Calibri"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Clr>
          <a:schemeClr val="tx1"/>
        </a:buClr>
        <a:buFont typeface="Calibri"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8000" dirty="0" smtClean="0">
                <a:solidFill>
                  <a:schemeClr val="accent1">
                    <a:lumMod val="75000"/>
                  </a:schemeClr>
                </a:solidFill>
              </a:rPr>
              <a:t>Moving Towards Nationhood</a:t>
            </a:r>
            <a:endParaRPr lang="en-US" sz="8000" dirty="0">
              <a:solidFill>
                <a:schemeClr val="accent1">
                  <a:lumMod val="75000"/>
                </a:schemeClr>
              </a:solidFill>
            </a:endParaRPr>
          </a:p>
        </p:txBody>
      </p:sp>
      <p:sp>
        <p:nvSpPr>
          <p:cNvPr id="3" name="Subtitle 2"/>
          <p:cNvSpPr>
            <a:spLocks noGrp="1"/>
          </p:cNvSpPr>
          <p:nvPr>
            <p:ph type="subTitle" idx="1"/>
          </p:nvPr>
        </p:nvSpPr>
        <p:spPr/>
        <p:txBody>
          <a:bodyPr/>
          <a:lstStyle/>
          <a:p>
            <a:r>
              <a:rPr lang="en-US" dirty="0" smtClean="0"/>
              <a:t>Unification and National Government for the United States of America</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0580032">
            <a:off x="1905000" y="990600"/>
            <a:ext cx="1685925" cy="2714625"/>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52800" y="1219200"/>
            <a:ext cx="4319604" cy="2840736"/>
          </a:xfrm>
          <a:prstGeom prst="rect">
            <a:avLst/>
          </a:prstGeom>
        </p:spPr>
      </p:pic>
    </p:spTree>
    <p:extLst>
      <p:ext uri="{BB962C8B-B14F-4D97-AF65-F5344CB8AC3E}">
        <p14:creationId xmlns:p14="http://schemas.microsoft.com/office/powerpoint/2010/main" val="28463819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solidFill>
                  <a:schemeClr val="accent1">
                    <a:lumMod val="75000"/>
                  </a:schemeClr>
                </a:solidFill>
              </a:rPr>
              <a:t>The Declaration of Independence</a:t>
            </a:r>
            <a:endParaRPr lang="en-US" sz="4000" dirty="0">
              <a:solidFill>
                <a:schemeClr val="accent1">
                  <a:lumMod val="75000"/>
                </a:schemeClr>
              </a:solidFill>
            </a:endParaRPr>
          </a:p>
        </p:txBody>
      </p:sp>
      <p:sp>
        <p:nvSpPr>
          <p:cNvPr id="3" name="Content Placeholder 2"/>
          <p:cNvSpPr>
            <a:spLocks noGrp="1"/>
          </p:cNvSpPr>
          <p:nvPr>
            <p:ph sz="quarter" idx="13"/>
          </p:nvPr>
        </p:nvSpPr>
        <p:spPr>
          <a:xfrm>
            <a:off x="762000" y="841248"/>
            <a:ext cx="3200400" cy="4389120"/>
          </a:xfrm>
        </p:spPr>
        <p:txBody>
          <a:bodyPr>
            <a:normAutofit/>
          </a:bodyPr>
          <a:lstStyle/>
          <a:p>
            <a:pPr marL="0" indent="0">
              <a:buNone/>
            </a:pPr>
            <a:r>
              <a:rPr lang="en-US" dirty="0" smtClean="0"/>
              <a:t>“Whenever any form of government becomes destructive to these ends, it is the Right of the People to alter or abolish it, and to institute new government…”</a:t>
            </a:r>
            <a:endParaRPr lang="en-US" dirty="0"/>
          </a:p>
        </p:txBody>
      </p:sp>
      <p:pic>
        <p:nvPicPr>
          <p:cNvPr id="5" name="Content Placeholder 4"/>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3962400" y="1447800"/>
            <a:ext cx="4876800" cy="3127248"/>
          </a:xfrm>
        </p:spPr>
      </p:pic>
    </p:spTree>
    <p:extLst>
      <p:ext uri="{BB962C8B-B14F-4D97-AF65-F5344CB8AC3E}">
        <p14:creationId xmlns:p14="http://schemas.microsoft.com/office/powerpoint/2010/main" val="42112864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75000"/>
                  </a:schemeClr>
                </a:solidFill>
              </a:rPr>
              <a:t>John Locke</a:t>
            </a:r>
            <a:endParaRPr lang="en-US" dirty="0">
              <a:solidFill>
                <a:schemeClr val="accent1">
                  <a:lumMod val="75000"/>
                </a:schemeClr>
              </a:solidFill>
            </a:endParaRPr>
          </a:p>
        </p:txBody>
      </p:sp>
      <p:sp>
        <p:nvSpPr>
          <p:cNvPr id="3" name="Content Placeholder 2"/>
          <p:cNvSpPr>
            <a:spLocks noGrp="1"/>
          </p:cNvSpPr>
          <p:nvPr>
            <p:ph sz="quarter" idx="13"/>
          </p:nvPr>
        </p:nvSpPr>
        <p:spPr/>
        <p:txBody>
          <a:bodyPr/>
          <a:lstStyle/>
          <a:p>
            <a:pPr marL="0" indent="0">
              <a:buNone/>
            </a:pPr>
            <a:r>
              <a:rPr lang="en-US" dirty="0" smtClean="0"/>
              <a:t>Thomas Jefferson, like all of the Founding Fathers, was heavily influenced by a number of political philosophers, including Montesquieu and Rousseau.  But his greatest influence was John Locke.</a:t>
            </a:r>
            <a:endParaRPr lang="en-US" dirty="0"/>
          </a:p>
        </p:txBody>
      </p:sp>
      <p:pic>
        <p:nvPicPr>
          <p:cNvPr id="5" name="Content Placeholder 4"/>
          <p:cNvPicPr>
            <a:picLocks noGrp="1" noChangeAspect="1"/>
          </p:cNvPicPr>
          <p:nvPr>
            <p:ph sz="quarter" idx="14"/>
          </p:nvPr>
        </p:nvPicPr>
        <p:blipFill>
          <a:blip r:embed="rId2" cstate="print">
            <a:extLst>
              <a:ext uri="{28A0092B-C50C-407E-A947-70E740481C1C}">
                <a14:useLocalDpi xmlns:a14="http://schemas.microsoft.com/office/drawing/2010/main" val="0"/>
              </a:ext>
            </a:extLst>
          </a:blip>
          <a:stretch>
            <a:fillRect/>
          </a:stretch>
        </p:blipFill>
        <p:spPr>
          <a:xfrm>
            <a:off x="4876800" y="609600"/>
            <a:ext cx="4015739" cy="5181600"/>
          </a:xfrm>
        </p:spPr>
      </p:pic>
    </p:spTree>
    <p:extLst>
      <p:ext uri="{BB962C8B-B14F-4D97-AF65-F5344CB8AC3E}">
        <p14:creationId xmlns:p14="http://schemas.microsoft.com/office/powerpoint/2010/main" val="26226555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953000" y="395287"/>
            <a:ext cx="3770313" cy="1162050"/>
          </a:xfrm>
        </p:spPr>
        <p:txBody>
          <a:bodyPr/>
          <a:lstStyle/>
          <a:p>
            <a:r>
              <a:rPr lang="en-US" sz="3200" u="sng" dirty="0" smtClean="0">
                <a:solidFill>
                  <a:schemeClr val="accent1">
                    <a:lumMod val="75000"/>
                  </a:schemeClr>
                </a:solidFill>
                <a:latin typeface="Arabic Typesetting" pitchFamily="66" charset="-78"/>
                <a:cs typeface="Arabic Typesetting" pitchFamily="66" charset="-78"/>
              </a:rPr>
              <a:t>The Articles of Confederation and Perpetual Union</a:t>
            </a:r>
            <a:endParaRPr lang="en-US" sz="3200" u="sng" dirty="0">
              <a:solidFill>
                <a:schemeClr val="accent1">
                  <a:lumMod val="75000"/>
                </a:schemeClr>
              </a:solidFill>
              <a:latin typeface="Arabic Typesetting" pitchFamily="66" charset="-78"/>
              <a:cs typeface="Arabic Typesetting" pitchFamily="66" charset="-78"/>
            </a:endParaRPr>
          </a:p>
        </p:txBody>
      </p:sp>
      <p:sp>
        <p:nvSpPr>
          <p:cNvPr id="6" name="Text Placeholder 5"/>
          <p:cNvSpPr>
            <a:spLocks noGrp="1"/>
          </p:cNvSpPr>
          <p:nvPr>
            <p:ph type="body" sz="half" idx="2"/>
          </p:nvPr>
        </p:nvSpPr>
        <p:spPr>
          <a:xfrm>
            <a:off x="4800600" y="1557337"/>
            <a:ext cx="4038600" cy="4538663"/>
          </a:xfrm>
        </p:spPr>
        <p:txBody>
          <a:bodyPr>
            <a:noAutofit/>
          </a:bodyPr>
          <a:lstStyle/>
          <a:p>
            <a:r>
              <a:rPr lang="en-US" sz="1800" dirty="0" smtClean="0">
                <a:solidFill>
                  <a:schemeClr val="tx1">
                    <a:lumMod val="75000"/>
                  </a:schemeClr>
                </a:solidFill>
              </a:rPr>
              <a:t>Although it is much criticized today for its failure to create a more powerful central government, the Articles of Confederation were loved by many.  The government created by the Articles was a confederation of affiliated states – not one nation.  But the government did manage to aid Americans through some of our greatest trials, including the Revolutionary War, the creation of the Treaty of Paris, and the settlement of all disputes between the states over Western lands – with the passage of the Northwest Ordinance.  The government had but one branch: Congress.</a:t>
            </a:r>
            <a:endParaRPr lang="en-US" sz="1800" dirty="0">
              <a:solidFill>
                <a:schemeClr val="tx1">
                  <a:lumMod val="75000"/>
                </a:schemeClr>
              </a:solidFill>
            </a:endParaRPr>
          </a:p>
        </p:txBody>
      </p:sp>
      <p:pic>
        <p:nvPicPr>
          <p:cNvPr id="8" name="Content Placeholder 7"/>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990600" y="304800"/>
            <a:ext cx="3733799" cy="6012049"/>
          </a:xfrm>
        </p:spPr>
      </p:pic>
    </p:spTree>
    <p:extLst>
      <p:ext uri="{BB962C8B-B14F-4D97-AF65-F5344CB8AC3E}">
        <p14:creationId xmlns:p14="http://schemas.microsoft.com/office/powerpoint/2010/main" val="21611772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z="4800" dirty="0" smtClean="0">
                <a:solidFill>
                  <a:schemeClr val="accent1">
                    <a:lumMod val="75000"/>
                  </a:schemeClr>
                </a:solidFill>
              </a:rPr>
              <a:t>Powers of the Articles of Confederation</a:t>
            </a:r>
            <a:endParaRPr lang="en-US" sz="4800" dirty="0">
              <a:solidFill>
                <a:schemeClr val="accent1">
                  <a:lumMod val="75000"/>
                </a:schemeClr>
              </a:solidFill>
            </a:endParaRPr>
          </a:p>
        </p:txBody>
      </p:sp>
      <p:sp>
        <p:nvSpPr>
          <p:cNvPr id="6" name="Content Placeholder 5"/>
          <p:cNvSpPr>
            <a:spLocks noGrp="1"/>
          </p:cNvSpPr>
          <p:nvPr>
            <p:ph idx="1"/>
          </p:nvPr>
        </p:nvSpPr>
        <p:spPr/>
        <p:txBody>
          <a:bodyPr/>
          <a:lstStyle/>
          <a:p>
            <a:pPr>
              <a:buFont typeface="Wingdings" pitchFamily="2" charset="2"/>
              <a:buChar char="q"/>
            </a:pPr>
            <a:r>
              <a:rPr lang="en-US" dirty="0" smtClean="0"/>
              <a:t>The Power to Declare War – as in, against England, for Independence.  Or against Native Americans threatening the Western boundaries. </a:t>
            </a:r>
          </a:p>
          <a:p>
            <a:pPr>
              <a:buFont typeface="Wingdings" pitchFamily="2" charset="2"/>
              <a:buChar char="q"/>
            </a:pPr>
            <a:r>
              <a:rPr lang="en-US" dirty="0" smtClean="0"/>
              <a:t>The Power to make Treaties – as in the Treaty of Paris of 1783, that ended the Revolutionary War, and gave Americans Independence. </a:t>
            </a:r>
          </a:p>
          <a:p>
            <a:pPr>
              <a:buFont typeface="Wingdings" pitchFamily="2" charset="2"/>
              <a:buChar char="q"/>
            </a:pPr>
            <a:r>
              <a:rPr lang="en-US" dirty="0" smtClean="0"/>
              <a:t>The Power to work out trade agreements between states when necessary – but it was not very good at this. </a:t>
            </a:r>
            <a:endParaRPr lang="en-US" dirty="0"/>
          </a:p>
        </p:txBody>
      </p:sp>
    </p:spTree>
    <p:extLst>
      <p:ext uri="{BB962C8B-B14F-4D97-AF65-F5344CB8AC3E}">
        <p14:creationId xmlns:p14="http://schemas.microsoft.com/office/powerpoint/2010/main" val="31597381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solidFill>
                  <a:schemeClr val="accent1">
                    <a:lumMod val="75000"/>
                  </a:schemeClr>
                </a:solidFill>
              </a:rPr>
              <a:t>Weaknesses of the Articles of Confederation</a:t>
            </a:r>
            <a:endParaRPr lang="en-US" sz="4800" dirty="0">
              <a:solidFill>
                <a:schemeClr val="accent1">
                  <a:lumMod val="75000"/>
                </a:schemeClr>
              </a:solidFill>
            </a:endParaRPr>
          </a:p>
        </p:txBody>
      </p:sp>
      <p:sp>
        <p:nvSpPr>
          <p:cNvPr id="3" name="Content Placeholder 2"/>
          <p:cNvSpPr>
            <a:spLocks noGrp="1"/>
          </p:cNvSpPr>
          <p:nvPr>
            <p:ph idx="1"/>
          </p:nvPr>
        </p:nvSpPr>
        <p:spPr/>
        <p:txBody>
          <a:bodyPr/>
          <a:lstStyle/>
          <a:p>
            <a:pPr>
              <a:buFont typeface="Wingdings" pitchFamily="2" charset="2"/>
              <a:buChar char="q"/>
            </a:pPr>
            <a:r>
              <a:rPr lang="en-US" dirty="0" smtClean="0"/>
              <a:t>No power to tax meant that the Articles of Confederation could not retire the national debt after the Revolutionary War and that it was not able to field a responsive military or police to enforce laws. </a:t>
            </a:r>
          </a:p>
          <a:p>
            <a:pPr>
              <a:buFont typeface="Wingdings" pitchFamily="2" charset="2"/>
              <a:buChar char="q"/>
            </a:pPr>
            <a:r>
              <a:rPr lang="en-US" dirty="0" smtClean="0"/>
              <a:t>The Congress actually had no authority to enforce any of the laws that it made!</a:t>
            </a:r>
            <a:endParaRPr lang="en-US" dirty="0"/>
          </a:p>
        </p:txBody>
      </p:sp>
    </p:spTree>
    <p:extLst>
      <p:ext uri="{BB962C8B-B14F-4D97-AF65-F5344CB8AC3E}">
        <p14:creationId xmlns:p14="http://schemas.microsoft.com/office/powerpoint/2010/main" val="18155018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600" dirty="0" smtClean="0">
                <a:solidFill>
                  <a:schemeClr val="accent1">
                    <a:lumMod val="75000"/>
                  </a:schemeClr>
                </a:solidFill>
              </a:rPr>
              <a:t>NO POWER TO TAX!</a:t>
            </a:r>
            <a:endParaRPr lang="en-US" sz="6600" dirty="0">
              <a:solidFill>
                <a:schemeClr val="accent1">
                  <a:lumMod val="75000"/>
                </a:schemeClr>
              </a:solidFill>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47800" y="457199"/>
            <a:ext cx="6553200" cy="4767453"/>
          </a:xfrm>
        </p:spPr>
      </p:pic>
    </p:spTree>
    <p:extLst>
      <p:ext uri="{BB962C8B-B14F-4D97-AF65-F5344CB8AC3E}">
        <p14:creationId xmlns:p14="http://schemas.microsoft.com/office/powerpoint/2010/main" val="3293497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chemeClr val="accent1">
                    <a:lumMod val="75000"/>
                  </a:schemeClr>
                </a:solidFill>
              </a:rPr>
              <a:t>George Washington Feared for the Nation Following Shays’ Rebellion, 1786</a:t>
            </a:r>
            <a:endParaRPr lang="en-US" dirty="0">
              <a:solidFill>
                <a:schemeClr val="accent1">
                  <a:lumMod val="75000"/>
                </a:schemeClr>
              </a:solidFill>
            </a:endParaRPr>
          </a:p>
        </p:txBody>
      </p:sp>
      <p:sp>
        <p:nvSpPr>
          <p:cNvPr id="5" name="Text Placeholder 4"/>
          <p:cNvSpPr>
            <a:spLocks noGrp="1"/>
          </p:cNvSpPr>
          <p:nvPr>
            <p:ph type="body" sz="half" idx="2"/>
          </p:nvPr>
        </p:nvSpPr>
        <p:spPr/>
        <p:txBody>
          <a:bodyPr>
            <a:normAutofit lnSpcReduction="10000"/>
          </a:bodyPr>
          <a:lstStyle/>
          <a:p>
            <a:r>
              <a:rPr lang="en-US" dirty="0" smtClean="0">
                <a:solidFill>
                  <a:schemeClr val="tx1">
                    <a:lumMod val="75000"/>
                  </a:schemeClr>
                </a:solidFill>
              </a:rPr>
              <a:t>During Shays’ Rebellion, a group of debtor farmers – and former Revolutionary War soldiers – fought against bankers and debt collectors in Western Massachusetts who were attempting to call in what was owed to them by repossessing people’s farms and houses.  The conflict was short lived, but it alarmed many Americans.  When a new assembly was elected in Massachusetts the following year, it passed laws forgiving some of the debt that the farmers owed.  This also caused concern.  If the contracts men made were not honored, then, how could anyone be trusted to pay their debts.  Since the national government was not able to quickly respond to the threat from debtors, George Washington favored a new, more vigorous government – and most of the Founding Fathers agreed!</a:t>
            </a:r>
            <a:endParaRPr lang="en-US" dirty="0">
              <a:solidFill>
                <a:schemeClr val="tx1">
                  <a:lumMod val="75000"/>
                </a:schemeClr>
              </a:solidFill>
            </a:endParaRPr>
          </a:p>
        </p:txBody>
      </p:sp>
      <p:pic>
        <p:nvPicPr>
          <p:cNvPr id="7" name="Content Placeholder 6"/>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1447800" y="866775"/>
            <a:ext cx="3733800" cy="4972050"/>
          </a:xfrm>
        </p:spPr>
      </p:pic>
    </p:spTree>
    <p:extLst>
      <p:ext uri="{BB962C8B-B14F-4D97-AF65-F5344CB8AC3E}">
        <p14:creationId xmlns:p14="http://schemas.microsoft.com/office/powerpoint/2010/main" val="30849289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sz="half" idx="2"/>
          </p:nvPr>
        </p:nvSpPr>
        <p:spPr/>
        <p:txBody>
          <a:bodyPr/>
          <a:lstStyle/>
          <a:p>
            <a:endParaRPr lang="en-US"/>
          </a:p>
        </p:txBody>
      </p:sp>
      <p:sp>
        <p:nvSpPr>
          <p:cNvPr id="4" name="Content Placeholder 3"/>
          <p:cNvSpPr>
            <a:spLocks noGrp="1"/>
          </p:cNvSpPr>
          <p:nvPr>
            <p:ph sz="quarter" idx="13"/>
          </p:nvPr>
        </p:nvSpPr>
        <p:spPr/>
        <p:txBody>
          <a:bodyPr/>
          <a:lstStyle/>
          <a:p>
            <a:endParaRPr lang="en-US"/>
          </a:p>
        </p:txBody>
      </p:sp>
    </p:spTree>
    <p:extLst>
      <p:ext uri="{BB962C8B-B14F-4D97-AF65-F5344CB8AC3E}">
        <p14:creationId xmlns:p14="http://schemas.microsoft.com/office/powerpoint/2010/main" val="938592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chemeClr val="accent1">
                    <a:lumMod val="75000"/>
                  </a:schemeClr>
                </a:solidFill>
              </a:rPr>
              <a:t>State Legislatures</a:t>
            </a:r>
            <a:endParaRPr lang="en-US" dirty="0">
              <a:solidFill>
                <a:schemeClr val="accent1">
                  <a:lumMod val="75000"/>
                </a:schemeClr>
              </a:solidFill>
            </a:endParaRPr>
          </a:p>
        </p:txBody>
      </p:sp>
      <p:sp>
        <p:nvSpPr>
          <p:cNvPr id="5" name="Content Placeholder 4"/>
          <p:cNvSpPr>
            <a:spLocks noGrp="1"/>
          </p:cNvSpPr>
          <p:nvPr>
            <p:ph sz="quarter" idx="13"/>
          </p:nvPr>
        </p:nvSpPr>
        <p:spPr>
          <a:xfrm>
            <a:off x="381000" y="841248"/>
            <a:ext cx="3124200" cy="4389120"/>
          </a:xfrm>
        </p:spPr>
        <p:txBody>
          <a:bodyPr>
            <a:normAutofit fontScale="62500" lnSpcReduction="20000"/>
          </a:bodyPr>
          <a:lstStyle/>
          <a:p>
            <a:r>
              <a:rPr lang="en-US" dirty="0" smtClean="0"/>
              <a:t>American colonists had their own assemblies – like the House of Burgesses in Virginia – which had created laws and collected taxes for the colonies for many years.  Therefore, when the English government suggested that the American colonies had “virtual representation” in Parliament, Americans bristled at the notion.  They had experience with REAL representation – republican rule – and would not be satisfied by anything less.</a:t>
            </a:r>
            <a:endParaRPr lang="en-US" dirty="0"/>
          </a:p>
        </p:txBody>
      </p:sp>
      <p:pic>
        <p:nvPicPr>
          <p:cNvPr id="7" name="Content Placeholder 6"/>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3505200" y="1168992"/>
            <a:ext cx="5327650" cy="3734204"/>
          </a:xfrm>
        </p:spPr>
      </p:pic>
    </p:spTree>
    <p:extLst>
      <p:ext uri="{BB962C8B-B14F-4D97-AF65-F5344CB8AC3E}">
        <p14:creationId xmlns:p14="http://schemas.microsoft.com/office/powerpoint/2010/main" val="12496670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75000"/>
                  </a:schemeClr>
                </a:solidFill>
              </a:rPr>
              <a:t>Mercantilism</a:t>
            </a:r>
            <a:r>
              <a:rPr lang="en-US" dirty="0" smtClean="0"/>
              <a:t> </a:t>
            </a:r>
            <a:endParaRPr lang="en-US" dirty="0"/>
          </a:p>
        </p:txBody>
      </p:sp>
      <p:sp>
        <p:nvSpPr>
          <p:cNvPr id="3" name="Content Placeholder 2"/>
          <p:cNvSpPr>
            <a:spLocks noGrp="1"/>
          </p:cNvSpPr>
          <p:nvPr>
            <p:ph sz="quarter" idx="13"/>
          </p:nvPr>
        </p:nvSpPr>
        <p:spPr>
          <a:xfrm>
            <a:off x="381000" y="762000"/>
            <a:ext cx="3730752" cy="4648200"/>
          </a:xfrm>
        </p:spPr>
        <p:txBody>
          <a:bodyPr>
            <a:normAutofit fontScale="85000" lnSpcReduction="20000"/>
          </a:bodyPr>
          <a:lstStyle/>
          <a:p>
            <a:r>
              <a:rPr lang="en-US" dirty="0" smtClean="0"/>
              <a:t>Although we recognize the restrictive measures as being unfair today, the old mercantilist system practiced by the English was very common in the 18</a:t>
            </a:r>
            <a:r>
              <a:rPr lang="en-US" baseline="30000" dirty="0" smtClean="0"/>
              <a:t>th</a:t>
            </a:r>
            <a:r>
              <a:rPr lang="en-US" dirty="0" smtClean="0"/>
              <a:t> Century.  American colonist – who were English citizens, after all – could only trade with English merchants.  This way, the natural resources and profits of the English Empire would remain in English hands!</a:t>
            </a:r>
            <a:endParaRPr lang="en-US" dirty="0"/>
          </a:p>
        </p:txBody>
      </p:sp>
      <p:pic>
        <p:nvPicPr>
          <p:cNvPr id="5" name="Content Placeholder 4"/>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4114800" y="914400"/>
            <a:ext cx="4718050" cy="3458813"/>
          </a:xfrm>
        </p:spPr>
      </p:pic>
    </p:spTree>
    <p:extLst>
      <p:ext uri="{BB962C8B-B14F-4D97-AF65-F5344CB8AC3E}">
        <p14:creationId xmlns:p14="http://schemas.microsoft.com/office/powerpoint/2010/main" val="20158618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accent1">
                    <a:lumMod val="75000"/>
                  </a:schemeClr>
                </a:solidFill>
              </a:rPr>
              <a:t>The French and Indian War</a:t>
            </a:r>
            <a:endParaRPr lang="en-US" dirty="0">
              <a:solidFill>
                <a:schemeClr val="accent1">
                  <a:lumMod val="75000"/>
                </a:schemeClr>
              </a:solidFill>
            </a:endParaRPr>
          </a:p>
        </p:txBody>
      </p:sp>
      <p:pic>
        <p:nvPicPr>
          <p:cNvPr id="8" name="Picture Placeholder 7"/>
          <p:cNvPicPr>
            <a:picLocks noGrp="1" noChangeAspect="1"/>
          </p:cNvPicPr>
          <p:nvPr>
            <p:ph type="pic" idx="1"/>
          </p:nvPr>
        </p:nvPicPr>
        <p:blipFill>
          <a:blip r:embed="rId2">
            <a:extLst>
              <a:ext uri="{28A0092B-C50C-407E-A947-70E740481C1C}">
                <a14:useLocalDpi xmlns:a14="http://schemas.microsoft.com/office/drawing/2010/main" val="0"/>
              </a:ext>
            </a:extLst>
          </a:blip>
          <a:srcRect l="2031" r="2031"/>
          <a:stretch>
            <a:fillRect/>
          </a:stretch>
        </p:blipFill>
        <p:spPr/>
      </p:pic>
      <p:sp>
        <p:nvSpPr>
          <p:cNvPr id="7" name="Text Placeholder 6"/>
          <p:cNvSpPr>
            <a:spLocks noGrp="1"/>
          </p:cNvSpPr>
          <p:nvPr>
            <p:ph type="body" sz="half" idx="2"/>
          </p:nvPr>
        </p:nvSpPr>
        <p:spPr>
          <a:xfrm>
            <a:off x="1219200" y="5029200"/>
            <a:ext cx="4800600" cy="1371600"/>
          </a:xfrm>
        </p:spPr>
        <p:txBody>
          <a:bodyPr>
            <a:normAutofit/>
          </a:bodyPr>
          <a:lstStyle/>
          <a:p>
            <a:r>
              <a:rPr lang="en-US" dirty="0" smtClean="0"/>
              <a:t>Known as the Seven Years War in England and the rest of Europe, the French and Indian War was a very costly one for England.  Although they won the war, their losses in terms of lives, resources, and money was enormous.  After the war, they sought to collect taxes from the American colonists they had protected.</a:t>
            </a:r>
            <a:endParaRPr lang="en-US" dirty="0"/>
          </a:p>
        </p:txBody>
      </p:sp>
    </p:spTree>
    <p:extLst>
      <p:ext uri="{BB962C8B-B14F-4D97-AF65-F5344CB8AC3E}">
        <p14:creationId xmlns:p14="http://schemas.microsoft.com/office/powerpoint/2010/main" val="151801798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2">
            <a:extLst>
              <a:ext uri="{BEBA8EAE-BF5A-486C-A8C5-ECC9F3942E4B}">
                <a14:imgProps xmlns:a14="http://schemas.microsoft.com/office/drawing/2010/main">
                  <a14:imgLayer r:embed="rId3">
                    <a14:imgEffect>
                      <a14:saturation sat="33000"/>
                    </a14:imgEffect>
                  </a14:imgLayer>
                </a14:imgProps>
              </a:ext>
              <a:ext uri="{28A0092B-C50C-407E-A947-70E740481C1C}">
                <a14:useLocalDpi xmlns:a14="http://schemas.microsoft.com/office/drawing/2010/main" val="0"/>
              </a:ext>
            </a:extLst>
          </a:blip>
          <a:stretch>
            <a:fillRect/>
          </a:stretch>
        </p:blipFill>
        <p:spPr>
          <a:xfrm>
            <a:off x="-68081" y="-228599"/>
            <a:ext cx="9212081" cy="7313212"/>
          </a:xfrm>
        </p:spPr>
      </p:pic>
      <p:sp>
        <p:nvSpPr>
          <p:cNvPr id="5" name="Title 4"/>
          <p:cNvSpPr>
            <a:spLocks noGrp="1"/>
          </p:cNvSpPr>
          <p:nvPr>
            <p:ph type="title"/>
          </p:nvPr>
        </p:nvSpPr>
        <p:spPr/>
        <p:txBody>
          <a:bodyPr/>
          <a:lstStyle/>
          <a:p>
            <a:r>
              <a:rPr lang="en-US" dirty="0" smtClean="0">
                <a:solidFill>
                  <a:schemeClr val="accent1">
                    <a:lumMod val="75000"/>
                  </a:schemeClr>
                </a:solidFill>
              </a:rPr>
              <a:t>“No Taxation Without Representation!”</a:t>
            </a:r>
            <a:endParaRPr lang="en-US" dirty="0">
              <a:solidFill>
                <a:schemeClr val="accent1">
                  <a:lumMod val="75000"/>
                </a:schemeClr>
              </a:solidFill>
            </a:endParaRPr>
          </a:p>
        </p:txBody>
      </p:sp>
    </p:spTree>
    <p:extLst>
      <p:ext uri="{BB962C8B-B14F-4D97-AF65-F5344CB8AC3E}">
        <p14:creationId xmlns:p14="http://schemas.microsoft.com/office/powerpoint/2010/main" val="11022280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chemeClr val="accent1">
                    <a:lumMod val="75000"/>
                  </a:schemeClr>
                </a:solidFill>
              </a:rPr>
              <a:t>Non-Importation</a:t>
            </a:r>
            <a:endParaRPr lang="en-US" dirty="0">
              <a:solidFill>
                <a:schemeClr val="accent1">
                  <a:lumMod val="75000"/>
                </a:schemeClr>
              </a:solidFill>
            </a:endParaRPr>
          </a:p>
        </p:txBody>
      </p:sp>
      <p:sp>
        <p:nvSpPr>
          <p:cNvPr id="7" name="Content Placeholder 6"/>
          <p:cNvSpPr>
            <a:spLocks noGrp="1"/>
          </p:cNvSpPr>
          <p:nvPr>
            <p:ph sz="quarter" idx="13"/>
          </p:nvPr>
        </p:nvSpPr>
        <p:spPr/>
        <p:txBody>
          <a:bodyPr>
            <a:normAutofit fontScale="92500" lnSpcReduction="20000"/>
          </a:bodyPr>
          <a:lstStyle/>
          <a:p>
            <a:r>
              <a:rPr lang="en-US" dirty="0" smtClean="0"/>
              <a:t>In addition to the fact that they had formed an assembly of twelve of the thirteen colonies in order to protest English policies and lodge complaints against England, the First Continental Congress also organized an embargo against all trade with England.  No trade, no tax collection!</a:t>
            </a:r>
            <a:endParaRPr lang="en-US" dirty="0"/>
          </a:p>
        </p:txBody>
      </p:sp>
      <p:pic>
        <p:nvPicPr>
          <p:cNvPr id="9" name="Content Placeholder 8"/>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5051555" y="304800"/>
            <a:ext cx="3581400" cy="5105400"/>
          </a:xfrm>
        </p:spPr>
      </p:pic>
    </p:spTree>
    <p:extLst>
      <p:ext uri="{BB962C8B-B14F-4D97-AF65-F5344CB8AC3E}">
        <p14:creationId xmlns:p14="http://schemas.microsoft.com/office/powerpoint/2010/main" val="39907279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z="4400" dirty="0" smtClean="0">
                <a:solidFill>
                  <a:schemeClr val="accent1">
                    <a:lumMod val="75000"/>
                  </a:schemeClr>
                </a:solidFill>
              </a:rPr>
              <a:t>Lexington and Concord, Massachusetts</a:t>
            </a:r>
            <a:endParaRPr lang="en-US" sz="4400" dirty="0">
              <a:solidFill>
                <a:schemeClr val="accent1">
                  <a:lumMod val="75000"/>
                </a:schemeClr>
              </a:solidFill>
            </a:endParaRPr>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95400" y="381000"/>
            <a:ext cx="6673773" cy="4419600"/>
          </a:xfrm>
        </p:spPr>
      </p:pic>
    </p:spTree>
    <p:extLst>
      <p:ext uri="{BB962C8B-B14F-4D97-AF65-F5344CB8AC3E}">
        <p14:creationId xmlns:p14="http://schemas.microsoft.com/office/powerpoint/2010/main" val="19162804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5334000"/>
            <a:ext cx="7239000" cy="1143000"/>
          </a:xfrm>
        </p:spPr>
        <p:txBody>
          <a:bodyPr/>
          <a:lstStyle/>
          <a:p>
            <a:r>
              <a:rPr lang="en-US" sz="5400" i="1" u="sng" dirty="0" smtClean="0">
                <a:solidFill>
                  <a:schemeClr val="accent1">
                    <a:lumMod val="75000"/>
                  </a:schemeClr>
                </a:solidFill>
              </a:rPr>
              <a:t>Common Sense</a:t>
            </a:r>
            <a:r>
              <a:rPr lang="en-US" sz="5400" dirty="0" smtClean="0">
                <a:solidFill>
                  <a:schemeClr val="accent1">
                    <a:lumMod val="75000"/>
                  </a:schemeClr>
                </a:solidFill>
              </a:rPr>
              <a:t>, by Thomas Paine</a:t>
            </a:r>
            <a:endParaRPr lang="en-US" sz="5400" dirty="0">
              <a:solidFill>
                <a:schemeClr val="accent1">
                  <a:lumMod val="75000"/>
                </a:schemeClr>
              </a:solidFill>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105400" y="381000"/>
            <a:ext cx="3398388" cy="4419600"/>
          </a:xfr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0955041">
            <a:off x="1783417" y="574808"/>
            <a:ext cx="2438400" cy="3828288"/>
          </a:xfrm>
          <a:prstGeom prst="rect">
            <a:avLst/>
          </a:prstGeom>
        </p:spPr>
      </p:pic>
    </p:spTree>
    <p:extLst>
      <p:ext uri="{BB962C8B-B14F-4D97-AF65-F5344CB8AC3E}">
        <p14:creationId xmlns:p14="http://schemas.microsoft.com/office/powerpoint/2010/main" val="40528289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000" dirty="0" smtClean="0">
                <a:solidFill>
                  <a:schemeClr val="accent1">
                    <a:lumMod val="75000"/>
                  </a:schemeClr>
                </a:solidFill>
              </a:rPr>
              <a:t>The Declaration of Independence</a:t>
            </a:r>
            <a:endParaRPr lang="en-US" sz="4000" dirty="0">
              <a:solidFill>
                <a:schemeClr val="accent1">
                  <a:lumMod val="75000"/>
                </a:schemeClr>
              </a:solidFill>
            </a:endParaRPr>
          </a:p>
        </p:txBody>
      </p:sp>
      <p:sp>
        <p:nvSpPr>
          <p:cNvPr id="5" name="Content Placeholder 4"/>
          <p:cNvSpPr>
            <a:spLocks noGrp="1"/>
          </p:cNvSpPr>
          <p:nvPr>
            <p:ph sz="quarter" idx="13"/>
          </p:nvPr>
        </p:nvSpPr>
        <p:spPr/>
        <p:txBody>
          <a:bodyPr/>
          <a:lstStyle/>
          <a:p>
            <a:pPr marL="0" indent="0">
              <a:buNone/>
            </a:pPr>
            <a:r>
              <a:rPr lang="en-US" dirty="0" smtClean="0"/>
              <a:t>“We hold these truths to be self-evident, that all men are created equal, that they are endowed by their creator with certain inalienable rights, that among these are life, liberty and the pursuit of happiness.”</a:t>
            </a:r>
            <a:endParaRPr lang="en-US" dirty="0"/>
          </a:p>
        </p:txBody>
      </p:sp>
      <p:sp>
        <p:nvSpPr>
          <p:cNvPr id="6" name="Content Placeholder 5"/>
          <p:cNvSpPr>
            <a:spLocks noGrp="1"/>
          </p:cNvSpPr>
          <p:nvPr>
            <p:ph sz="quarter" idx="14"/>
          </p:nvPr>
        </p:nvSpPr>
        <p:spPr/>
        <p:txBody>
          <a:bodyPr/>
          <a:lstStyle/>
          <a:p>
            <a:pPr marL="0" indent="0">
              <a:buNone/>
            </a:pPr>
            <a:r>
              <a:rPr lang="en-US" dirty="0" smtClean="0"/>
              <a:t>“…to secure these rights, Governments are instituted among men, deriving their just powers from the consent of the governed.”</a:t>
            </a:r>
          </a:p>
          <a:p>
            <a:pPr marL="0" indent="0">
              <a:buNone/>
            </a:pPr>
            <a:endParaRPr lang="en-US" dirty="0"/>
          </a:p>
        </p:txBody>
      </p:sp>
    </p:spTree>
    <p:extLst>
      <p:ext uri="{BB962C8B-B14F-4D97-AF65-F5344CB8AC3E}">
        <p14:creationId xmlns:p14="http://schemas.microsoft.com/office/powerpoint/2010/main" val="217777053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hermal">
  <a:themeElements>
    <a:clrScheme name="Thermal">
      <a:dk1>
        <a:srgbClr val="4D5B6B"/>
      </a:dk1>
      <a:lt1>
        <a:srgbClr val="FFFFFF"/>
      </a:lt1>
      <a:dk2>
        <a:srgbClr val="675D59"/>
      </a:dk2>
      <a:lt2>
        <a:srgbClr val="E8DED8"/>
      </a:lt2>
      <a:accent1>
        <a:srgbClr val="FF7605"/>
      </a:accent1>
      <a:accent2>
        <a:srgbClr val="7F7F7F"/>
      </a:accent2>
      <a:accent3>
        <a:srgbClr val="7F5185"/>
      </a:accent3>
      <a:accent4>
        <a:srgbClr val="89AAD3"/>
      </a:accent4>
      <a:accent5>
        <a:srgbClr val="8F5B4B"/>
      </a:accent5>
      <a:accent6>
        <a:srgbClr val="C84340"/>
      </a:accent6>
      <a:hlink>
        <a:srgbClr val="89AAD3"/>
      </a:hlink>
      <a:folHlink>
        <a:srgbClr val="795185"/>
      </a:folHlink>
    </a:clrScheme>
    <a:fontScheme name="Thermal">
      <a:maj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ermal">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15875" cap="flat" cmpd="sng" algn="ctr">
          <a:solidFill>
            <a:schemeClr val="phClr"/>
          </a:solidFill>
          <a:prstDash val="solid"/>
        </a:ln>
        <a:ln w="3175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63500" dist="38100" dir="8100000" rotWithShape="0">
              <a:srgbClr val="000000">
                <a:alpha val="45000"/>
              </a:srgbClr>
            </a:outerShdw>
          </a:effectLst>
        </a:effectStyle>
        <a:effectStyle>
          <a:effectLst>
            <a:outerShdw blurRad="101600" dist="63500" dir="8100000" rotWithShape="0">
              <a:srgbClr val="000000">
                <a:alpha val="40000"/>
              </a:srgbClr>
            </a:outerShdw>
          </a:effectLst>
          <a:scene3d>
            <a:camera prst="orthographicFront">
              <a:rot lat="0" lon="0" rev="0"/>
            </a:camera>
            <a:lightRig rig="threePt" dir="t">
              <a:rot lat="0" lon="0" rev="3000000"/>
            </a:lightRig>
          </a:scene3d>
          <a:sp3d>
            <a:bevelT h="19050"/>
          </a:sp3d>
        </a:effectStyle>
      </a:effectStyleLst>
      <a:bgFillStyleLst>
        <a:solidFill>
          <a:schemeClr val="phClr"/>
        </a:solidFill>
        <a:gradFill rotWithShape="1">
          <a:gsLst>
            <a:gs pos="0">
              <a:schemeClr val="phClr">
                <a:tint val="100000"/>
                <a:lumMod val="125000"/>
              </a:schemeClr>
            </a:gs>
            <a:gs pos="55000">
              <a:schemeClr val="phClr">
                <a:shade val="100000"/>
                <a:satMod val="100000"/>
                <a:lumMod val="100000"/>
              </a:schemeClr>
            </a:gs>
            <a:gs pos="100000">
              <a:schemeClr val="phClr">
                <a:shade val="90000"/>
                <a:satMod val="300000"/>
                <a:lumMod val="95000"/>
              </a:schemeClr>
            </a:gs>
          </a:gsLst>
          <a:lin ang="5400000" scaled="0"/>
        </a:gradFill>
        <a:blipFill>
          <a:blip xmlns:r="http://schemas.openxmlformats.org/officeDocument/2006/relationships" r:embed="rId1">
            <a:duotone>
              <a:schemeClr val="phClr">
                <a:shade val="80000"/>
              </a:schemeClr>
              <a:schemeClr val="phClr">
                <a:tint val="98000"/>
                <a:satMod val="13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Thermal</Template>
  <TotalTime>50</TotalTime>
  <Words>829</Words>
  <Application>Microsoft Office PowerPoint</Application>
  <PresentationFormat>On-screen Show (4:3)</PresentationFormat>
  <Paragraphs>32</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Thermal</vt:lpstr>
      <vt:lpstr>Moving Towards Nationhood</vt:lpstr>
      <vt:lpstr>State Legislatures</vt:lpstr>
      <vt:lpstr>Mercantilism </vt:lpstr>
      <vt:lpstr>The French and Indian War</vt:lpstr>
      <vt:lpstr>“No Taxation Without Representation!”</vt:lpstr>
      <vt:lpstr>Non-Importation</vt:lpstr>
      <vt:lpstr>Lexington and Concord, Massachusetts</vt:lpstr>
      <vt:lpstr>Common Sense, by Thomas Paine</vt:lpstr>
      <vt:lpstr>The Declaration of Independence</vt:lpstr>
      <vt:lpstr>The Declaration of Independence</vt:lpstr>
      <vt:lpstr>John Locke</vt:lpstr>
      <vt:lpstr>The Articles of Confederation and Perpetual Union</vt:lpstr>
      <vt:lpstr>Powers of the Articles of Confederation</vt:lpstr>
      <vt:lpstr>Weaknesses of the Articles of Confederation</vt:lpstr>
      <vt:lpstr>NO POWER TO TAX!</vt:lpstr>
      <vt:lpstr>George Washington Feared for the Nation Following Shays’ Rebellion, 1786</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Moving Towards Nationhood</dc:title>
  <dc:creator>Adam</dc:creator>
  <cp:lastModifiedBy>Adam</cp:lastModifiedBy>
  <cp:revision>5</cp:revision>
  <dcterms:created xsi:type="dcterms:W3CDTF">2013-07-23T10:30:37Z</dcterms:created>
  <dcterms:modified xsi:type="dcterms:W3CDTF">2013-07-23T11:21:26Z</dcterms:modified>
</cp:coreProperties>
</file>